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8" r:id="rId3"/>
    <p:sldId id="268" r:id="rId4"/>
    <p:sldId id="292" r:id="rId5"/>
    <p:sldId id="269" r:id="rId6"/>
    <p:sldId id="294" r:id="rId7"/>
    <p:sldId id="296" r:id="rId8"/>
    <p:sldId id="305" r:id="rId9"/>
    <p:sldId id="265" r:id="rId10"/>
  </p:sldIdLst>
  <p:sldSz cx="9144000" cy="5148263"/>
  <p:notesSz cx="6797675" cy="9928225"/>
  <p:defaultTextStyle>
    <a:defPPr>
      <a:defRPr lang="en-US"/>
    </a:defPPr>
    <a:lvl1pPr marL="0" algn="l" defTabSz="40833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331" algn="l" defTabSz="40833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661" algn="l" defTabSz="40833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993" algn="l" defTabSz="40833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3323" algn="l" defTabSz="40833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1654" algn="l" defTabSz="40833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984" algn="l" defTabSz="40833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8316" algn="l" defTabSz="40833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6646" algn="l" defTabSz="40833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C2F01D7-572E-D948-A34B-147F8D9850DF}">
          <p14:sldIdLst>
            <p14:sldId id="256"/>
            <p14:sldId id="298"/>
            <p14:sldId id="268"/>
            <p14:sldId id="292"/>
            <p14:sldId id="269"/>
            <p14:sldId id="294"/>
            <p14:sldId id="296"/>
            <p14:sldId id="305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3399FF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7829" autoAdjust="0"/>
  </p:normalViewPr>
  <p:slideViewPr>
    <p:cSldViewPr snapToGrid="0" snapToObjects="1">
      <p:cViewPr varScale="1">
        <p:scale>
          <a:sx n="141" d="100"/>
          <a:sy n="141" d="100"/>
        </p:scale>
        <p:origin x="474" y="120"/>
      </p:cViewPr>
      <p:guideLst>
        <p:guide orient="horz" pos="1622"/>
        <p:guide pos="2880"/>
      </p:guideLst>
    </p:cSldViewPr>
  </p:slideViewPr>
  <p:outlineViewPr>
    <p:cViewPr>
      <p:scale>
        <a:sx n="33" d="100"/>
        <a:sy n="33" d="100"/>
      </p:scale>
      <p:origin x="0" y="4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-71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5570" tIns="47785" rIns="95570" bIns="4778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836" y="0"/>
            <a:ext cx="2945659" cy="496411"/>
          </a:xfrm>
          <a:prstGeom prst="rect">
            <a:avLst/>
          </a:prstGeom>
        </p:spPr>
        <p:txBody>
          <a:bodyPr vert="horz" lIns="95570" tIns="47785" rIns="95570" bIns="47785" rtlCol="0"/>
          <a:lstStyle>
            <a:lvl1pPr algn="r">
              <a:defRPr sz="1300"/>
            </a:lvl1pPr>
          </a:lstStyle>
          <a:p>
            <a:fld id="{B29FD7E0-84E3-419D-92AF-4D46CFB096E8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517"/>
            <a:ext cx="2945659" cy="496411"/>
          </a:xfrm>
          <a:prstGeom prst="rect">
            <a:avLst/>
          </a:prstGeom>
        </p:spPr>
        <p:txBody>
          <a:bodyPr vert="horz" lIns="95570" tIns="47785" rIns="95570" bIns="4778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836" y="9429517"/>
            <a:ext cx="2945659" cy="496411"/>
          </a:xfrm>
          <a:prstGeom prst="rect">
            <a:avLst/>
          </a:prstGeom>
        </p:spPr>
        <p:txBody>
          <a:bodyPr vert="horz" lIns="95570" tIns="47785" rIns="95570" bIns="47785" rtlCol="0" anchor="b"/>
          <a:lstStyle>
            <a:lvl1pPr algn="r">
              <a:defRPr sz="1300"/>
            </a:lvl1pPr>
          </a:lstStyle>
          <a:p>
            <a:fld id="{93DE34EB-2901-4112-B577-C28BB1043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533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5570" tIns="47785" rIns="95570" bIns="4778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36" y="0"/>
            <a:ext cx="2945659" cy="496411"/>
          </a:xfrm>
          <a:prstGeom prst="rect">
            <a:avLst/>
          </a:prstGeom>
        </p:spPr>
        <p:txBody>
          <a:bodyPr vert="horz" lIns="95570" tIns="47785" rIns="95570" bIns="47785" rtlCol="0"/>
          <a:lstStyle>
            <a:lvl1pPr algn="r">
              <a:defRPr sz="1300"/>
            </a:lvl1pPr>
          </a:lstStyle>
          <a:p>
            <a:fld id="{53CCD7A0-B164-4E2B-B72A-2B2AB92892D3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0" tIns="47785" rIns="95570" bIns="4778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570" tIns="47785" rIns="95570" bIns="4778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517"/>
            <a:ext cx="2945659" cy="496411"/>
          </a:xfrm>
          <a:prstGeom prst="rect">
            <a:avLst/>
          </a:prstGeom>
        </p:spPr>
        <p:txBody>
          <a:bodyPr vert="horz" lIns="95570" tIns="47785" rIns="95570" bIns="4778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36" y="9429517"/>
            <a:ext cx="2945659" cy="496411"/>
          </a:xfrm>
          <a:prstGeom prst="rect">
            <a:avLst/>
          </a:prstGeom>
        </p:spPr>
        <p:txBody>
          <a:bodyPr vert="horz" lIns="95570" tIns="47785" rIns="95570" bIns="47785" rtlCol="0" anchor="b"/>
          <a:lstStyle>
            <a:lvl1pPr algn="r">
              <a:defRPr sz="1300"/>
            </a:lvl1pPr>
          </a:lstStyle>
          <a:p>
            <a:fld id="{C24FA233-9D4B-4A42-BBE7-420471350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870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A233-9D4B-4A42-BBE7-420471350AA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38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-Ideally</a:t>
            </a:r>
            <a:r>
              <a:rPr lang="en-GB" baseline="0" dirty="0" smtClean="0"/>
              <a:t> we would like an Associated Country status for all funding programmes, which would entail minimum visa restrictions for incoming researchers (from EU and beyond).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A233-9D4B-4A42-BBE7-420471350AA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329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-Ideally</a:t>
            </a:r>
            <a:r>
              <a:rPr lang="en-GB" baseline="0" dirty="0" smtClean="0"/>
              <a:t> we would like an Associated Country status for all funding programmes, which would entail minimum visa restrictions for incoming researchers (from EU and beyond).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A233-9D4B-4A42-BBE7-420471350AA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329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-Ideally</a:t>
            </a:r>
            <a:r>
              <a:rPr lang="en-GB" baseline="0" dirty="0" smtClean="0"/>
              <a:t> we would like an Associated Country status for all funding programmes, which would entail minimum visa restrictions for incoming researchers (from EU and beyond).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A233-9D4B-4A42-BBE7-420471350AA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329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94" indent="-179194">
              <a:buFontTx/>
              <a:buChar char="-"/>
            </a:pPr>
            <a:r>
              <a:rPr lang="en-GB" dirty="0" smtClean="0"/>
              <a:t>Some of the evaluators</a:t>
            </a:r>
            <a:r>
              <a:rPr lang="en-GB" baseline="0" dirty="0" smtClean="0"/>
              <a:t> are British!</a:t>
            </a:r>
          </a:p>
          <a:p>
            <a:pPr marL="179194" indent="-179194">
              <a:buFontTx/>
              <a:buChar char="-"/>
            </a:pPr>
            <a:r>
              <a:rPr lang="en-GB" baseline="0" dirty="0" smtClean="0"/>
              <a:t>Briefed not to discriminate – with UK </a:t>
            </a:r>
            <a:r>
              <a:rPr lang="en-GB" baseline="0" dirty="0" err="1" smtClean="0"/>
              <a:t>Gov</a:t>
            </a:r>
            <a:r>
              <a:rPr lang="en-GB" baseline="0" dirty="0" smtClean="0"/>
              <a:t> underwriting grants, there is no excuse to mark down a project because of Brexit, i.e. fearing a UK based partner might withdraw due to lack of funding no longer there.</a:t>
            </a:r>
          </a:p>
          <a:p>
            <a:pPr marL="179194" indent="-179194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A233-9D4B-4A42-BBE7-420471350AA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66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-Ideally</a:t>
            </a:r>
            <a:r>
              <a:rPr lang="en-GB" baseline="0" dirty="0" smtClean="0"/>
              <a:t> we would like an Associated Country status for all funding programmes, which would entail minimum visa restrictions for incoming researchers (from EU and beyond).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A233-9D4B-4A42-BBE7-420471350AA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329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-Ideally</a:t>
            </a:r>
            <a:r>
              <a:rPr lang="en-GB" baseline="0" dirty="0" smtClean="0"/>
              <a:t> we would like an Associated Country status for all funding programmes, which would entail minimum visa restrictions for incoming researchers (from EU and beyond).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A233-9D4B-4A42-BBE7-420471350AA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329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-Ideally</a:t>
            </a:r>
            <a:r>
              <a:rPr lang="en-GB" baseline="0" dirty="0" smtClean="0"/>
              <a:t> we would like an Associated Country status for all funding programmes, which would entail minimum visa restrictions for incoming researchers (from EU and beyond).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A233-9D4B-4A42-BBE7-420471350AA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329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A233-9D4B-4A42-BBE7-420471350AA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043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ation titl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230849"/>
            <a:ext cx="8229600" cy="858044"/>
          </a:xfrm>
        </p:spPr>
        <p:txBody>
          <a:bodyPr>
            <a:normAutofit/>
          </a:bodyPr>
          <a:lstStyle>
            <a:lvl1pPr>
              <a:defRPr sz="5500" baseline="0"/>
            </a:lvl1pPr>
          </a:lstStyle>
          <a:p>
            <a:r>
              <a:rPr lang="en-GB" dirty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8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89169"/>
            <a:ext cx="4887260" cy="578720"/>
          </a:xfrm>
        </p:spPr>
        <p:txBody>
          <a:bodyPr>
            <a:normAutofit/>
          </a:bodyPr>
          <a:lstStyle>
            <a:lvl1pPr>
              <a:defRPr sz="3800" baseline="0"/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967890"/>
            <a:ext cx="4887260" cy="409780"/>
          </a:xfrm>
        </p:spPr>
        <p:txBody>
          <a:bodyPr>
            <a:normAutofit/>
          </a:bodyPr>
          <a:lstStyle>
            <a:lvl1pPr marL="0" marR="0" indent="0" algn="l" defTabSz="4083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500">
                <a:solidFill>
                  <a:srgbClr val="25303B"/>
                </a:solidFill>
              </a:defRPr>
            </a:lvl1pPr>
            <a:lvl2pPr marL="4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3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1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8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SUB-HEADER STYLE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85940" y="2751046"/>
            <a:ext cx="4887120" cy="593901"/>
          </a:xfrm>
        </p:spPr>
        <p:txBody>
          <a:bodyPr/>
          <a:lstStyle>
            <a:lvl1pPr marL="0" indent="-266859">
              <a:buSzPct val="80000"/>
              <a:buFont typeface="Wingdings" charset="2"/>
              <a:buChar char="§"/>
              <a:defRPr sz="2000" cap="none"/>
            </a:lvl1pPr>
          </a:lstStyle>
          <a:p>
            <a:pPr lvl="0"/>
            <a:r>
              <a:rPr lang="en-GB" dirty="0"/>
              <a:t>Bullet text style</a:t>
            </a:r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5675202" y="1388843"/>
            <a:ext cx="3057841" cy="3316299"/>
          </a:xfrm>
        </p:spPr>
        <p:txBody>
          <a:bodyPr anchor="ctr">
            <a:normAutofit/>
          </a:bodyPr>
          <a:lstStyle>
            <a:lvl1pPr algn="ctr">
              <a:defRPr sz="2000" baseline="0"/>
            </a:lvl1pPr>
          </a:lstStyle>
          <a:p>
            <a:r>
              <a:rPr lang="en-US" dirty="0"/>
              <a:t>Drag image  to placeholder or click icon to add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85940" y="2386977"/>
            <a:ext cx="4887120" cy="364068"/>
          </a:xfrm>
        </p:spPr>
        <p:txBody>
          <a:bodyPr>
            <a:noAutofit/>
          </a:bodyPr>
          <a:lstStyle>
            <a:lvl1pPr>
              <a:defRPr sz="2000" cap="none" baseline="0"/>
            </a:lvl1pPr>
            <a:lvl2pPr marL="408331" indent="0">
              <a:buNone/>
              <a:defRPr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dirty="0"/>
              <a:t>Body text style</a:t>
            </a:r>
          </a:p>
        </p:txBody>
      </p:sp>
    </p:spTree>
    <p:extLst>
      <p:ext uri="{BB962C8B-B14F-4D97-AF65-F5344CB8AC3E}">
        <p14:creationId xmlns:p14="http://schemas.microsoft.com/office/powerpoint/2010/main" val="318889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watermark and logo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709081"/>
            <a:ext cx="8229600" cy="858044"/>
          </a:xfrm>
        </p:spPr>
        <p:txBody>
          <a:bodyPr>
            <a:normAutofit/>
          </a:bodyPr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6923" y="2470263"/>
            <a:ext cx="4778117" cy="100938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19734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watermark and log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89169"/>
            <a:ext cx="4887260" cy="578720"/>
          </a:xfrm>
        </p:spPr>
        <p:txBody>
          <a:bodyPr>
            <a:normAutofit/>
          </a:bodyPr>
          <a:lstStyle>
            <a:lvl1pPr>
              <a:defRPr sz="3800"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967890"/>
            <a:ext cx="4887260" cy="409780"/>
          </a:xfrm>
        </p:spPr>
        <p:txBody>
          <a:bodyPr>
            <a:normAutofit/>
          </a:bodyPr>
          <a:lstStyle>
            <a:lvl1pPr marL="0" marR="0" indent="0" algn="l" defTabSz="4083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500">
                <a:solidFill>
                  <a:srgbClr val="FFFFFF"/>
                </a:solidFill>
              </a:defRPr>
            </a:lvl1pPr>
            <a:lvl2pPr marL="4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3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1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8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SUB-HEADER STYLE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85940" y="2751046"/>
            <a:ext cx="4887120" cy="593901"/>
          </a:xfrm>
        </p:spPr>
        <p:txBody>
          <a:bodyPr/>
          <a:lstStyle>
            <a:lvl1pPr marL="0" indent="-266859">
              <a:buSzPct val="80000"/>
              <a:buFont typeface="Wingdings" charset="2"/>
              <a:buChar char="§"/>
              <a:defRPr sz="2000" cap="none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Bullet text style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5675202" y="1388843"/>
            <a:ext cx="3057841" cy="3316299"/>
          </a:xfrm>
        </p:spPr>
        <p:txBody>
          <a:bodyPr anchor="ctr">
            <a:normAutofit/>
          </a:bodyPr>
          <a:lstStyle>
            <a:lvl1pPr algn="ctr">
              <a:defRPr sz="20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Drag image 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85940" y="2386977"/>
            <a:ext cx="4887120" cy="364068"/>
          </a:xfrm>
        </p:spPr>
        <p:txBody>
          <a:bodyPr>
            <a:noAutofit/>
          </a:bodyPr>
          <a:lstStyle>
            <a:lvl1pPr>
              <a:defRPr sz="2000" cap="none" baseline="0">
                <a:solidFill>
                  <a:srgbClr val="FFFFFF"/>
                </a:solidFill>
              </a:defRPr>
            </a:lvl1pPr>
            <a:lvl2pPr marL="408331" indent="0">
              <a:buNone/>
              <a:defRPr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dirty="0"/>
              <a:t>Body text style</a:t>
            </a:r>
          </a:p>
        </p:txBody>
      </p:sp>
    </p:spTree>
    <p:extLst>
      <p:ext uri="{BB962C8B-B14F-4D97-AF65-F5344CB8AC3E}">
        <p14:creationId xmlns:p14="http://schemas.microsoft.com/office/powerpoint/2010/main" val="106088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watermark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709081"/>
            <a:ext cx="8229600" cy="858044"/>
          </a:xfrm>
        </p:spPr>
        <p:txBody>
          <a:bodyPr>
            <a:normAutofit/>
          </a:bodyPr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6923" y="2470263"/>
            <a:ext cx="4778117" cy="100938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425748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watermark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89169"/>
            <a:ext cx="4887260" cy="578720"/>
          </a:xfrm>
        </p:spPr>
        <p:txBody>
          <a:bodyPr>
            <a:normAutofit/>
          </a:bodyPr>
          <a:lstStyle>
            <a:lvl1pPr>
              <a:defRPr sz="3800"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967890"/>
            <a:ext cx="4887260" cy="409780"/>
          </a:xfrm>
        </p:spPr>
        <p:txBody>
          <a:bodyPr>
            <a:normAutofit/>
          </a:bodyPr>
          <a:lstStyle>
            <a:lvl1pPr marL="0" marR="0" indent="0" algn="l" defTabSz="4083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500">
                <a:solidFill>
                  <a:srgbClr val="FFFFFF"/>
                </a:solidFill>
              </a:defRPr>
            </a:lvl1pPr>
            <a:lvl2pPr marL="4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3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1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8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SUB-HEADER STYLE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85940" y="2751046"/>
            <a:ext cx="4887120" cy="593901"/>
          </a:xfrm>
        </p:spPr>
        <p:txBody>
          <a:bodyPr/>
          <a:lstStyle>
            <a:lvl1pPr marL="0" indent="-266859">
              <a:buSzPct val="80000"/>
              <a:buFont typeface="Wingdings" charset="2"/>
              <a:buChar char="§"/>
              <a:defRPr sz="2000" cap="none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Bullet text style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5675202" y="1388843"/>
            <a:ext cx="3057841" cy="3316299"/>
          </a:xfrm>
        </p:spPr>
        <p:txBody>
          <a:bodyPr anchor="ctr">
            <a:normAutofit/>
          </a:bodyPr>
          <a:lstStyle>
            <a:lvl1pPr algn="ctr">
              <a:defRPr sz="20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Drag image 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85940" y="2386977"/>
            <a:ext cx="4887120" cy="364068"/>
          </a:xfrm>
        </p:spPr>
        <p:txBody>
          <a:bodyPr>
            <a:noAutofit/>
          </a:bodyPr>
          <a:lstStyle>
            <a:lvl1pPr>
              <a:defRPr sz="2000" cap="none" baseline="0">
                <a:solidFill>
                  <a:srgbClr val="FFFFFF"/>
                </a:solidFill>
              </a:defRPr>
            </a:lvl1pPr>
            <a:lvl2pPr marL="408331" indent="0">
              <a:buNone/>
              <a:defRPr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dirty="0"/>
              <a:t>Body text style</a:t>
            </a:r>
          </a:p>
        </p:txBody>
      </p:sp>
    </p:spTree>
    <p:extLst>
      <p:ext uri="{BB962C8B-B14F-4D97-AF65-F5344CB8AC3E}">
        <p14:creationId xmlns:p14="http://schemas.microsoft.com/office/powerpoint/2010/main" val="252986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logo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709081"/>
            <a:ext cx="8229600" cy="858044"/>
          </a:xfrm>
        </p:spPr>
        <p:txBody>
          <a:bodyPr>
            <a:normAutofit/>
          </a:bodyPr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6923" y="2470263"/>
            <a:ext cx="4778117" cy="100938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70078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log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89169"/>
            <a:ext cx="4887260" cy="578720"/>
          </a:xfrm>
        </p:spPr>
        <p:txBody>
          <a:bodyPr>
            <a:normAutofit/>
          </a:bodyPr>
          <a:lstStyle>
            <a:lvl1pPr>
              <a:defRPr sz="3800"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967890"/>
            <a:ext cx="4887260" cy="409780"/>
          </a:xfrm>
        </p:spPr>
        <p:txBody>
          <a:bodyPr>
            <a:normAutofit/>
          </a:bodyPr>
          <a:lstStyle>
            <a:lvl1pPr marL="0" marR="0" indent="0" algn="l" defTabSz="4083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500">
                <a:solidFill>
                  <a:srgbClr val="FFFFFF"/>
                </a:solidFill>
              </a:defRPr>
            </a:lvl1pPr>
            <a:lvl2pPr marL="4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3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1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8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SUB-HEADER STYLE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85940" y="2751046"/>
            <a:ext cx="4887120" cy="593901"/>
          </a:xfrm>
        </p:spPr>
        <p:txBody>
          <a:bodyPr/>
          <a:lstStyle>
            <a:lvl1pPr marL="0" indent="-266859">
              <a:buSzPct val="80000"/>
              <a:buFont typeface="Wingdings" charset="2"/>
              <a:buChar char="§"/>
              <a:defRPr sz="2000" cap="none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Bullet text style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5675202" y="1388843"/>
            <a:ext cx="3057841" cy="3316299"/>
          </a:xfrm>
        </p:spPr>
        <p:txBody>
          <a:bodyPr anchor="ctr">
            <a:normAutofit/>
          </a:bodyPr>
          <a:lstStyle>
            <a:lvl1pPr algn="ctr">
              <a:defRPr sz="20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Drag image 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85940" y="2386977"/>
            <a:ext cx="4887120" cy="364068"/>
          </a:xfrm>
        </p:spPr>
        <p:txBody>
          <a:bodyPr>
            <a:noAutofit/>
          </a:bodyPr>
          <a:lstStyle>
            <a:lvl1pPr>
              <a:defRPr sz="2000" cap="none" baseline="0">
                <a:solidFill>
                  <a:srgbClr val="FFFFFF"/>
                </a:solidFill>
              </a:defRPr>
            </a:lvl1pPr>
            <a:lvl2pPr marL="408331" indent="0">
              <a:buNone/>
              <a:defRPr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dirty="0"/>
              <a:t>Body text style</a:t>
            </a:r>
          </a:p>
        </p:txBody>
      </p:sp>
    </p:spTree>
    <p:extLst>
      <p:ext uri="{BB962C8B-B14F-4D97-AF65-F5344CB8AC3E}">
        <p14:creationId xmlns:p14="http://schemas.microsoft.com/office/powerpoint/2010/main" val="108260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Simple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709081"/>
            <a:ext cx="8229600" cy="858044"/>
          </a:xfrm>
        </p:spPr>
        <p:txBody>
          <a:bodyPr>
            <a:normAutofit/>
          </a:bodyPr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6923" y="2470263"/>
            <a:ext cx="4778117" cy="100938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83195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Simpl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89169"/>
            <a:ext cx="4887260" cy="578720"/>
          </a:xfrm>
        </p:spPr>
        <p:txBody>
          <a:bodyPr>
            <a:normAutofit/>
          </a:bodyPr>
          <a:lstStyle>
            <a:lvl1pPr>
              <a:defRPr sz="3800"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967890"/>
            <a:ext cx="4887260" cy="409780"/>
          </a:xfrm>
        </p:spPr>
        <p:txBody>
          <a:bodyPr>
            <a:normAutofit/>
          </a:bodyPr>
          <a:lstStyle>
            <a:lvl1pPr marL="0" marR="0" indent="0" algn="l" defTabSz="4083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500">
                <a:solidFill>
                  <a:srgbClr val="FFFFFF"/>
                </a:solidFill>
              </a:defRPr>
            </a:lvl1pPr>
            <a:lvl2pPr marL="4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3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1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8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SUB-HEADER STYLE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85940" y="2751046"/>
            <a:ext cx="4887120" cy="593901"/>
          </a:xfrm>
        </p:spPr>
        <p:txBody>
          <a:bodyPr/>
          <a:lstStyle>
            <a:lvl1pPr marL="0" indent="-266859">
              <a:buSzPct val="80000"/>
              <a:buFont typeface="Wingdings" charset="2"/>
              <a:buChar char="§"/>
              <a:defRPr sz="2000" cap="none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Bullet text style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5675202" y="1388843"/>
            <a:ext cx="3057841" cy="3316299"/>
          </a:xfrm>
        </p:spPr>
        <p:txBody>
          <a:bodyPr anchor="ctr">
            <a:normAutofit/>
          </a:bodyPr>
          <a:lstStyle>
            <a:lvl1pPr algn="ctr">
              <a:defRPr sz="20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Drag image 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85940" y="2386977"/>
            <a:ext cx="4887120" cy="364068"/>
          </a:xfrm>
        </p:spPr>
        <p:txBody>
          <a:bodyPr>
            <a:noAutofit/>
          </a:bodyPr>
          <a:lstStyle>
            <a:lvl1pPr>
              <a:defRPr sz="2000" cap="none" baseline="0">
                <a:solidFill>
                  <a:srgbClr val="FFFFFF"/>
                </a:solidFill>
              </a:defRPr>
            </a:lvl1pPr>
            <a:lvl2pPr marL="408331" indent="0">
              <a:buNone/>
              <a:defRPr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dirty="0"/>
              <a:t>Body text style</a:t>
            </a:r>
          </a:p>
        </p:txBody>
      </p:sp>
    </p:spTree>
    <p:extLst>
      <p:ext uri="{BB962C8B-B14F-4D97-AF65-F5344CB8AC3E}">
        <p14:creationId xmlns:p14="http://schemas.microsoft.com/office/powerpoint/2010/main" val="286671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iz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9144000" cy="5148263"/>
          </a:xfrm>
        </p:spPr>
        <p:txBody>
          <a:bodyPr anchor="ctr"/>
          <a:lstStyle>
            <a:lvl1pPr marL="0" marR="0" indent="0" algn="ctr" defTabSz="4083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r>
              <a:rPr lang="en-US" dirty="0"/>
              <a:t>Drag image  to placeholder </a:t>
            </a:r>
            <a:br>
              <a:rPr lang="en-US" dirty="0"/>
            </a:br>
            <a:r>
              <a:rPr lang="en-US" dirty="0"/>
              <a:t>or click icon to add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9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mark and logo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6923" y="2470263"/>
            <a:ext cx="4778117" cy="1009381"/>
          </a:xfrm>
        </p:spPr>
        <p:txBody>
          <a:bodyPr/>
          <a:lstStyle/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269766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mark and log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89169"/>
            <a:ext cx="4887260" cy="578720"/>
          </a:xfrm>
        </p:spPr>
        <p:txBody>
          <a:bodyPr>
            <a:normAutofit/>
          </a:bodyPr>
          <a:lstStyle>
            <a:lvl1pPr>
              <a:defRPr sz="3800" baseline="0"/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967890"/>
            <a:ext cx="4887260" cy="409780"/>
          </a:xfrm>
        </p:spPr>
        <p:txBody>
          <a:bodyPr>
            <a:normAutofit/>
          </a:bodyPr>
          <a:lstStyle>
            <a:lvl1pPr marL="0" marR="0" indent="0" algn="l" defTabSz="4083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500">
                <a:solidFill>
                  <a:srgbClr val="25303B"/>
                </a:solidFill>
              </a:defRPr>
            </a:lvl1pPr>
            <a:lvl2pPr marL="4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3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1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8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SUB-HEADER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85940" y="2386977"/>
            <a:ext cx="4887120" cy="364068"/>
          </a:xfrm>
        </p:spPr>
        <p:txBody>
          <a:bodyPr>
            <a:noAutofit/>
          </a:bodyPr>
          <a:lstStyle>
            <a:lvl1pPr>
              <a:defRPr sz="2000" cap="none" baseline="0"/>
            </a:lvl1pPr>
            <a:lvl2pPr marL="408331" indent="0">
              <a:buNone/>
              <a:defRPr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dirty="0"/>
              <a:t>Body text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85940" y="2751046"/>
            <a:ext cx="4887120" cy="593901"/>
          </a:xfrm>
        </p:spPr>
        <p:txBody>
          <a:bodyPr/>
          <a:lstStyle>
            <a:lvl1pPr marL="0" indent="-266859">
              <a:buSzPct val="80000"/>
              <a:buFont typeface="Wingdings" charset="2"/>
              <a:buChar char="§"/>
              <a:defRPr sz="2000" cap="none"/>
            </a:lvl1pPr>
          </a:lstStyle>
          <a:p>
            <a:pPr lvl="0"/>
            <a:r>
              <a:rPr lang="en-GB" dirty="0"/>
              <a:t>Bullet text style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5675202" y="1388843"/>
            <a:ext cx="3057841" cy="3316299"/>
          </a:xfrm>
        </p:spPr>
        <p:txBody>
          <a:bodyPr anchor="ctr">
            <a:normAutofit/>
          </a:bodyPr>
          <a:lstStyle>
            <a:lvl1pPr algn="ctr">
              <a:defRPr sz="2000" baseline="0"/>
            </a:lvl1pPr>
          </a:lstStyle>
          <a:p>
            <a:r>
              <a:rPr lang="en-US" dirty="0"/>
              <a:t>Drag image 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14567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mark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709081"/>
            <a:ext cx="8229600" cy="858044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6923" y="2470263"/>
            <a:ext cx="4778117" cy="1009381"/>
          </a:xfrm>
        </p:spPr>
        <p:txBody>
          <a:bodyPr/>
          <a:lstStyle/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1460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mark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89169"/>
            <a:ext cx="4887260" cy="578720"/>
          </a:xfrm>
        </p:spPr>
        <p:txBody>
          <a:bodyPr>
            <a:normAutofit/>
          </a:bodyPr>
          <a:lstStyle>
            <a:lvl1pPr>
              <a:defRPr sz="3800" baseline="0"/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967890"/>
            <a:ext cx="4887260" cy="409780"/>
          </a:xfrm>
        </p:spPr>
        <p:txBody>
          <a:bodyPr>
            <a:normAutofit/>
          </a:bodyPr>
          <a:lstStyle>
            <a:lvl1pPr marL="0" marR="0" indent="0" algn="l" defTabSz="4083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500">
                <a:solidFill>
                  <a:srgbClr val="25303B"/>
                </a:solidFill>
              </a:defRPr>
            </a:lvl1pPr>
            <a:lvl2pPr marL="4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3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1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8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SUB-HEADER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85940" y="2386977"/>
            <a:ext cx="4887120" cy="364068"/>
          </a:xfrm>
        </p:spPr>
        <p:txBody>
          <a:bodyPr>
            <a:noAutofit/>
          </a:bodyPr>
          <a:lstStyle>
            <a:lvl1pPr>
              <a:defRPr sz="2000" cap="none" baseline="0"/>
            </a:lvl1pPr>
            <a:lvl2pPr marL="408331" indent="0">
              <a:buNone/>
              <a:defRPr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dirty="0"/>
              <a:t>Body text style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85940" y="2751046"/>
            <a:ext cx="4887120" cy="593901"/>
          </a:xfrm>
        </p:spPr>
        <p:txBody>
          <a:bodyPr/>
          <a:lstStyle>
            <a:lvl1pPr marL="0" indent="-266859">
              <a:buSzPct val="80000"/>
              <a:buFont typeface="Wingdings" charset="2"/>
              <a:buChar char="§"/>
              <a:defRPr sz="2000" cap="none"/>
            </a:lvl1pPr>
          </a:lstStyle>
          <a:p>
            <a:pPr lvl="0"/>
            <a:r>
              <a:rPr lang="en-GB" dirty="0"/>
              <a:t>Bullet text style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5675202" y="1388843"/>
            <a:ext cx="3057841" cy="3316299"/>
          </a:xfrm>
        </p:spPr>
        <p:txBody>
          <a:bodyPr anchor="ctr">
            <a:normAutofit/>
          </a:bodyPr>
          <a:lstStyle>
            <a:lvl1pPr algn="ctr">
              <a:defRPr sz="2000" baseline="0"/>
            </a:lvl1pPr>
          </a:lstStyle>
          <a:p>
            <a:r>
              <a:rPr lang="en-US" dirty="0"/>
              <a:t>Drag image 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88873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709081"/>
            <a:ext cx="8229600" cy="858044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6923" y="2470263"/>
            <a:ext cx="4778117" cy="1009381"/>
          </a:xfrm>
        </p:spPr>
        <p:txBody>
          <a:bodyPr/>
          <a:lstStyle/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349355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89169"/>
            <a:ext cx="4887260" cy="578720"/>
          </a:xfrm>
        </p:spPr>
        <p:txBody>
          <a:bodyPr>
            <a:normAutofit/>
          </a:bodyPr>
          <a:lstStyle>
            <a:lvl1pPr>
              <a:defRPr sz="3800" baseline="0"/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967890"/>
            <a:ext cx="4887260" cy="409780"/>
          </a:xfrm>
        </p:spPr>
        <p:txBody>
          <a:bodyPr>
            <a:normAutofit/>
          </a:bodyPr>
          <a:lstStyle>
            <a:lvl1pPr marL="0" marR="0" indent="0" algn="l" defTabSz="4083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500">
                <a:solidFill>
                  <a:srgbClr val="25303B"/>
                </a:solidFill>
              </a:defRPr>
            </a:lvl1pPr>
            <a:lvl2pPr marL="4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3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1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8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SUB-HEADER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85940" y="2386977"/>
            <a:ext cx="4887120" cy="364068"/>
          </a:xfrm>
        </p:spPr>
        <p:txBody>
          <a:bodyPr>
            <a:noAutofit/>
          </a:bodyPr>
          <a:lstStyle>
            <a:lvl1pPr>
              <a:defRPr sz="2000" cap="none" baseline="0"/>
            </a:lvl1pPr>
            <a:lvl2pPr marL="408331" indent="0">
              <a:buNone/>
              <a:defRPr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dirty="0"/>
              <a:t>Body text style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85940" y="2751046"/>
            <a:ext cx="4887120" cy="593901"/>
          </a:xfrm>
        </p:spPr>
        <p:txBody>
          <a:bodyPr/>
          <a:lstStyle>
            <a:lvl1pPr marL="0" indent="-266859">
              <a:buSzPct val="80000"/>
              <a:buFont typeface="Wingdings" charset="2"/>
              <a:buChar char="§"/>
              <a:defRPr sz="2000" cap="none"/>
            </a:lvl1pPr>
          </a:lstStyle>
          <a:p>
            <a:pPr lvl="0"/>
            <a:r>
              <a:rPr lang="en-GB" dirty="0"/>
              <a:t>Bullet text style</a:t>
            </a:r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5675202" y="1388843"/>
            <a:ext cx="3057841" cy="3316299"/>
          </a:xfrm>
        </p:spPr>
        <p:txBody>
          <a:bodyPr anchor="ctr">
            <a:normAutofit/>
          </a:bodyPr>
          <a:lstStyle>
            <a:lvl1pPr algn="ctr">
              <a:defRPr sz="2000" baseline="0"/>
            </a:lvl1pPr>
          </a:lstStyle>
          <a:p>
            <a:r>
              <a:rPr lang="en-US" dirty="0"/>
              <a:t>Drag image 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4653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709081"/>
            <a:ext cx="8229600" cy="858044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6923" y="2470263"/>
            <a:ext cx="4778117" cy="1009381"/>
          </a:xfrm>
        </p:spPr>
        <p:txBody>
          <a:bodyPr/>
          <a:lstStyle/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279986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1709081"/>
            <a:ext cx="8229600" cy="858044"/>
          </a:xfrm>
          <a:prstGeom prst="rect">
            <a:avLst/>
          </a:prstGeom>
        </p:spPr>
        <p:txBody>
          <a:bodyPr vert="horz" lIns="81666" tIns="40833" rIns="81666" bIns="40833" rtlCol="0" anchor="ctr">
            <a:normAutofit/>
          </a:bodyPr>
          <a:lstStyle/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2668450"/>
            <a:ext cx="8229600" cy="507820"/>
          </a:xfrm>
          <a:prstGeom prst="rect">
            <a:avLst/>
          </a:prstGeom>
        </p:spPr>
        <p:txBody>
          <a:bodyPr vert="horz" lIns="81666" tIns="40833" rIns="81666" bIns="40833" rtlCol="0">
            <a:normAutofit/>
          </a:bodyPr>
          <a:lstStyle/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261989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60" r:id="rId3"/>
    <p:sldLayoutId id="2147483649" r:id="rId4"/>
    <p:sldLayoutId id="2147483662" r:id="rId5"/>
    <p:sldLayoutId id="2147483661" r:id="rId6"/>
    <p:sldLayoutId id="2147483664" r:id="rId7"/>
    <p:sldLayoutId id="2147483663" r:id="rId8"/>
    <p:sldLayoutId id="2147483666" r:id="rId9"/>
    <p:sldLayoutId id="2147483665" r:id="rId10"/>
    <p:sldLayoutId id="2147483667" r:id="rId11"/>
    <p:sldLayoutId id="2147483668" r:id="rId12"/>
    <p:sldLayoutId id="2147483672" r:id="rId13"/>
    <p:sldLayoutId id="2147483670" r:id="rId14"/>
    <p:sldLayoutId id="2147483673" r:id="rId15"/>
    <p:sldLayoutId id="2147483671" r:id="rId16"/>
    <p:sldLayoutId id="2147483674" r:id="rId17"/>
    <p:sldLayoutId id="2147483669" r:id="rId18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08331" rtl="0" eaLnBrk="1" latinLnBrk="0" hangingPunct="1">
        <a:spcBef>
          <a:spcPct val="0"/>
        </a:spcBef>
        <a:buNone/>
        <a:defRPr sz="49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0" indent="0" algn="l" defTabSz="408331" rtl="0" eaLnBrk="1" latinLnBrk="0" hangingPunct="1">
        <a:spcBef>
          <a:spcPct val="20000"/>
        </a:spcBef>
        <a:buFont typeface="Arial"/>
        <a:buNone/>
        <a:defRPr sz="3000" kern="1200" cap="all" baseline="0">
          <a:solidFill>
            <a:srgbClr val="25303B"/>
          </a:solidFill>
          <a:latin typeface="+mn-lt"/>
          <a:ea typeface="+mn-ea"/>
          <a:cs typeface="+mn-cs"/>
        </a:defRPr>
      </a:lvl1pPr>
      <a:lvl2pPr marL="663538" indent="-255207" algn="l" defTabSz="408331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827" indent="-204166" algn="l" defTabSz="408331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9158" indent="-204166" algn="l" defTabSz="408331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7489" indent="-204166" algn="l" defTabSz="408331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819" indent="-204166" algn="l" defTabSz="40833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4150" indent="-204166" algn="l" defTabSz="40833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2481" indent="-204166" algn="l" defTabSz="40833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0812" indent="-204166" algn="l" defTabSz="40833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83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331" algn="l" defTabSz="4083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661" algn="l" defTabSz="4083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993" algn="l" defTabSz="4083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3323" algn="l" defTabSz="4083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1654" algn="l" defTabSz="4083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984" algn="l" defTabSz="4083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8316" algn="l" defTabSz="4083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6646" algn="l" defTabSz="4083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len.rebollo@yor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news/chancellor-philip-hammond-guarantees-eu-funding-beyond-date-uk-leaves-the-e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data/support/expert/h2020_expert-briefing_en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cuk.ac.uk/media/news/170801/" TargetMode="External"/><Relationship Id="rId3" Type="http://schemas.openxmlformats.org/officeDocument/2006/relationships/hyperlink" Target="https://www.york.ac.uk/media/staffhome/research/documents/europeanfunding/Brexit%20statement%20for%20ERDT%20home%20page.docx" TargetMode="External"/><Relationship Id="rId7" Type="http://schemas.openxmlformats.org/officeDocument/2006/relationships/hyperlink" Target="https://ec.europa.eu/info/departments/taskforce-article-50-negotiations-united-kingdom_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hyperlink" Target="mailto:research@beis.gov.uk" TargetMode="External"/><Relationship Id="rId11" Type="http://schemas.openxmlformats.org/officeDocument/2006/relationships/hyperlink" Target="https://plus.google.com/u/0/communities/105948861388317250688" TargetMode="External"/><Relationship Id="rId5" Type="http://schemas.openxmlformats.org/officeDocument/2006/relationships/hyperlink" Target="https://www.ukro.ac.uk/authoring/public/Documents/171023_h2020_qa_underwrite.pdf" TargetMode="External"/><Relationship Id="rId10" Type="http://schemas.openxmlformats.org/officeDocument/2006/relationships/hyperlink" Target="https://www.ukro.ac.uk/authoring/public/Documents/factsheet_brexit_public.pdf" TargetMode="External"/><Relationship Id="rId4" Type="http://schemas.openxmlformats.org/officeDocument/2006/relationships/hyperlink" Target="https://ec.europa.eu/commission/sites/beta-political/files/joint_report.pdf" TargetMode="External"/><Relationship Id="rId9" Type="http://schemas.openxmlformats.org/officeDocument/2006/relationships/hyperlink" Target="http://www.universitiesuk.ac.uk/policy-and-analysis/Pages/brexit-and-universities.asp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8085" y="1479481"/>
            <a:ext cx="8229600" cy="1378866"/>
          </a:xfrm>
        </p:spPr>
        <p:txBody>
          <a:bodyPr>
            <a:noAutofit/>
          </a:bodyPr>
          <a:lstStyle/>
          <a:p>
            <a:r>
              <a:rPr lang="en-GB" sz="3600" dirty="0"/>
              <a:t>EU </a:t>
            </a:r>
            <a:r>
              <a:rPr lang="en-GB" sz="3600" dirty="0" smtClean="0"/>
              <a:t>Funding: </a:t>
            </a:r>
            <a:br>
              <a:rPr lang="en-GB" sz="3600" dirty="0" smtClean="0"/>
            </a:br>
            <a:r>
              <a:rPr lang="en-GB" sz="3600" dirty="0" smtClean="0"/>
              <a:t>Brexit myths vs. reality</a:t>
            </a:r>
            <a:r>
              <a:rPr lang="en-GB" sz="3600" dirty="0"/>
              <a:t/>
            </a:r>
            <a:br>
              <a:rPr lang="en-GB" sz="3600" dirty="0"/>
            </a:b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3866365"/>
            <a:ext cx="3989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Belen </a:t>
            </a:r>
            <a:r>
              <a:rPr lang="en-GB" b="1" dirty="0" err="1" smtClean="0"/>
              <a:t>Rebollo</a:t>
            </a:r>
            <a:r>
              <a:rPr lang="en-GB" b="1" dirty="0" smtClean="0"/>
              <a:t>-Garcia</a:t>
            </a:r>
          </a:p>
          <a:p>
            <a:r>
              <a:rPr lang="en-GB" b="1" dirty="0" smtClean="0">
                <a:hlinkClick r:id="rId3"/>
              </a:rPr>
              <a:t>Belen.rebollo@york.ac.uk</a:t>
            </a:r>
            <a:r>
              <a:rPr lang="en-GB" b="1" dirty="0" smtClean="0"/>
              <a:t> </a:t>
            </a:r>
          </a:p>
          <a:p>
            <a:r>
              <a:rPr lang="en-GB" sz="1400" b="1" dirty="0" smtClean="0"/>
              <a:t>EU Research &amp; Development Team</a:t>
            </a:r>
          </a:p>
          <a:p>
            <a:r>
              <a:rPr lang="en-GB" sz="1400" b="1" dirty="0" smtClean="0"/>
              <a:t>Research &amp; Enterprise</a:t>
            </a:r>
            <a:endParaRPr lang="en-GB" sz="1400" b="1" dirty="0"/>
          </a:p>
        </p:txBody>
      </p:sp>
      <p:sp>
        <p:nvSpPr>
          <p:cNvPr id="2" name="Rectangle 1"/>
          <p:cNvSpPr/>
          <p:nvPr/>
        </p:nvSpPr>
        <p:spPr>
          <a:xfrm>
            <a:off x="6324241" y="4466240"/>
            <a:ext cx="29035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smtClean="0"/>
              <a:t>22 </a:t>
            </a:r>
            <a:r>
              <a:rPr lang="en-GB" b="1" smtClean="0"/>
              <a:t>February 2018 </a:t>
            </a:r>
            <a:r>
              <a:rPr lang="en-GB" b="1" dirty="0" smtClean="0"/>
              <a:t>– YRAF Forum</a:t>
            </a:r>
          </a:p>
        </p:txBody>
      </p:sp>
    </p:spTree>
    <p:extLst>
      <p:ext uri="{BB962C8B-B14F-4D97-AF65-F5344CB8AC3E}">
        <p14:creationId xmlns:p14="http://schemas.microsoft.com/office/powerpoint/2010/main" val="3387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36137" y="79877"/>
            <a:ext cx="8229600" cy="858044"/>
          </a:xfrm>
          <a:prstGeom prst="rect">
            <a:avLst/>
          </a:prstGeom>
        </p:spPr>
        <p:txBody>
          <a:bodyPr vert="horz" lIns="81666" tIns="40833" rIns="81666" bIns="40833" rtlCol="0" anchor="ctr">
            <a:normAutofit/>
          </a:bodyPr>
          <a:lstStyle>
            <a:lvl1pPr algn="l" defTabSz="408331" rtl="0" eaLnBrk="1" latinLnBrk="0" hangingPunct="1">
              <a:spcBef>
                <a:spcPct val="0"/>
              </a:spcBef>
              <a:buNone/>
              <a:defRPr sz="3800" b="1" kern="1200" baseline="0">
                <a:solidFill>
                  <a:schemeClr val="tx1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GB" smtClean="0"/>
              <a:t>Brexit-related concerns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2319" y="938898"/>
            <a:ext cx="716447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i="1" dirty="0" smtClean="0"/>
              <a:t>Does Brexit mean </a:t>
            </a:r>
            <a:r>
              <a:rPr lang="en-GB" sz="2800" i="1" dirty="0"/>
              <a:t>no EU </a:t>
            </a:r>
            <a:r>
              <a:rPr lang="en-GB" sz="2800" i="1" dirty="0" smtClean="0"/>
              <a:t>funding?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800" i="1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i="1" dirty="0" smtClean="0"/>
              <a:t>What is the UK status during the transition?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800" i="1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i="1" dirty="0" smtClean="0"/>
              <a:t>Are we still eligible for ERC?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800" i="1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i="1" dirty="0" smtClean="0"/>
              <a:t>Is there an evaluation bias in H2020?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800" i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i="1" dirty="0"/>
              <a:t>Do EU partners still want to </a:t>
            </a:r>
            <a:r>
              <a:rPr lang="en-GB" sz="2800" i="1" dirty="0" smtClean="0"/>
              <a:t>include us?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800" i="1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i="1" dirty="0"/>
              <a:t>Is the Government underwriting EU grants</a:t>
            </a:r>
            <a:r>
              <a:rPr lang="en-GB" sz="2800" i="1" dirty="0" smtClean="0"/>
              <a:t>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800" i="1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i="1" dirty="0" smtClean="0">
                <a:sym typeface="Wingdings" panose="05000000000000000000" pitchFamily="2" charset="2"/>
              </a:rPr>
              <a:t>Can I bring a Marie Curie Fellow?</a:t>
            </a:r>
            <a:endParaRPr lang="en-GB" sz="2800" i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378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107" y="202291"/>
            <a:ext cx="7403124" cy="5787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Does Brexit mean no </a:t>
            </a:r>
            <a:r>
              <a:rPr lang="en-GB" dirty="0"/>
              <a:t>EU </a:t>
            </a:r>
            <a:r>
              <a:rPr lang="en-GB" dirty="0" smtClean="0"/>
              <a:t>funding?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07107" y="1022450"/>
            <a:ext cx="8708293" cy="3853765"/>
          </a:xfrm>
        </p:spPr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en-GB" sz="2800" b="1" dirty="0" smtClean="0">
                <a:solidFill>
                  <a:schemeClr val="tx1"/>
                </a:solidFill>
              </a:rPr>
              <a:t>Brexit does not mean no EU funding!</a:t>
            </a:r>
          </a:p>
          <a:p>
            <a:pPr indent="0">
              <a:buNone/>
            </a:pPr>
            <a:endParaRPr lang="en-GB" sz="2800" b="1" dirty="0" smtClean="0">
              <a:solidFill>
                <a:schemeClr val="tx1"/>
              </a:solidFill>
            </a:endParaRPr>
          </a:p>
          <a:p>
            <a:pPr indent="0">
              <a:buNone/>
            </a:pPr>
            <a:endParaRPr lang="en-GB" sz="900" b="1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3399FF"/>
                </a:solidFill>
              </a:rPr>
              <a:t>UK </a:t>
            </a:r>
            <a:r>
              <a:rPr lang="en-GB" sz="2800" dirty="0">
                <a:solidFill>
                  <a:srgbClr val="3399FF"/>
                </a:solidFill>
              </a:rPr>
              <a:t>is full member  of the European Union with all rights </a:t>
            </a:r>
            <a:r>
              <a:rPr lang="en-GB" sz="2800" dirty="0">
                <a:solidFill>
                  <a:schemeClr val="tx1"/>
                </a:solidFill>
              </a:rPr>
              <a:t>and obligations right until the end of the 2-year period </a:t>
            </a:r>
            <a:r>
              <a:rPr lang="en-GB" sz="2800" dirty="0" smtClean="0">
                <a:solidFill>
                  <a:schemeClr val="tx1"/>
                </a:solidFill>
              </a:rPr>
              <a:t>(March 2019) following </a:t>
            </a:r>
            <a:r>
              <a:rPr lang="en-GB" sz="2800" dirty="0">
                <a:solidFill>
                  <a:schemeClr val="tx1"/>
                </a:solidFill>
              </a:rPr>
              <a:t>the trigger of Article </a:t>
            </a:r>
            <a:r>
              <a:rPr lang="en-GB" sz="2800" dirty="0" smtClean="0">
                <a:solidFill>
                  <a:schemeClr val="tx1"/>
                </a:solidFill>
              </a:rPr>
              <a:t>50</a:t>
            </a:r>
            <a:endParaRPr lang="en-GB" sz="2800" dirty="0">
              <a:solidFill>
                <a:schemeClr val="tx1"/>
              </a:solidFill>
            </a:endParaRPr>
          </a:p>
          <a:p>
            <a:pPr indent="0"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chemeClr val="tx1"/>
                </a:solidFill>
              </a:rPr>
              <a:t>Joint Report (UK-EU</a:t>
            </a:r>
            <a:r>
              <a:rPr lang="en-GB" sz="2800">
                <a:solidFill>
                  <a:schemeClr val="tx1"/>
                </a:solidFill>
              </a:rPr>
              <a:t>; </a:t>
            </a:r>
            <a:r>
              <a:rPr lang="en-GB" sz="2800" smtClean="0">
                <a:solidFill>
                  <a:schemeClr val="tx1"/>
                </a:solidFill>
              </a:rPr>
              <a:t>08/12/2017): </a:t>
            </a:r>
            <a:r>
              <a:rPr lang="en-GB" sz="2800" dirty="0">
                <a:solidFill>
                  <a:schemeClr val="tx1"/>
                </a:solidFill>
              </a:rPr>
              <a:t>the UK will continue to pay net contributions until the end of the current EU budget plan in 2020. </a:t>
            </a:r>
            <a:r>
              <a:rPr lang="en-GB" sz="2800" dirty="0">
                <a:solidFill>
                  <a:srgbClr val="3399FF"/>
                </a:solidFill>
              </a:rPr>
              <a:t>The UK will continue to benefit from EU programmes during the period 2019-2020 post exit, including from Horizon </a:t>
            </a:r>
            <a:r>
              <a:rPr lang="en-GB" sz="2800" dirty="0" smtClean="0">
                <a:solidFill>
                  <a:srgbClr val="3399FF"/>
                </a:solidFill>
              </a:rPr>
              <a:t>2020</a:t>
            </a:r>
            <a:endParaRPr lang="en-GB" sz="2800" dirty="0">
              <a:solidFill>
                <a:srgbClr val="3399FF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35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107" y="297293"/>
            <a:ext cx="7403124" cy="5787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UK </a:t>
            </a:r>
            <a:r>
              <a:rPr lang="en-GB" dirty="0" err="1" smtClean="0"/>
              <a:t>Gov</a:t>
            </a:r>
            <a:r>
              <a:rPr lang="en-GB" dirty="0" smtClean="0"/>
              <a:t> Underwrite Guarantee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07107" y="1484058"/>
            <a:ext cx="8708293" cy="3319538"/>
          </a:xfrm>
        </p:spPr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en-GB" sz="2800" dirty="0"/>
              <a:t>T</a:t>
            </a:r>
            <a:r>
              <a:rPr lang="en-GB" sz="2800" dirty="0" smtClean="0"/>
              <a:t>he </a:t>
            </a:r>
            <a:r>
              <a:rPr lang="en-GB" sz="2800" b="1" dirty="0">
                <a:solidFill>
                  <a:srgbClr val="3399FF"/>
                </a:solidFill>
              </a:rPr>
              <a:t>UK Government Underwrite Guarantee </a:t>
            </a:r>
            <a:r>
              <a:rPr lang="en-GB" sz="2800" dirty="0">
                <a:solidFill>
                  <a:srgbClr val="3399FF"/>
                </a:solidFill>
              </a:rPr>
              <a:t>remains valid. </a:t>
            </a:r>
            <a:r>
              <a:rPr lang="en-GB" sz="2800" dirty="0"/>
              <a:t>Irrespective </a:t>
            </a:r>
            <a:r>
              <a:rPr lang="en-GB" sz="2800" dirty="0" smtClean="0"/>
              <a:t>of the Joint report Statement and final agreement:</a:t>
            </a:r>
          </a:p>
          <a:p>
            <a:pPr indent="0"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The Guarantee covers </a:t>
            </a:r>
            <a:r>
              <a:rPr lang="en-GB" sz="2800" dirty="0" smtClean="0">
                <a:solidFill>
                  <a:srgbClr val="3399FF"/>
                </a:solidFill>
              </a:rPr>
              <a:t>proposals submitted </a:t>
            </a:r>
            <a:r>
              <a:rPr lang="en-GB" sz="2800" dirty="0">
                <a:solidFill>
                  <a:schemeClr val="tx1"/>
                </a:solidFill>
              </a:rPr>
              <a:t>before exit on March 2019</a:t>
            </a:r>
            <a:endParaRPr lang="en-GB" sz="2800" dirty="0" smtClean="0">
              <a:solidFill>
                <a:srgbClr val="3399FF"/>
              </a:solidFill>
            </a:endParaRPr>
          </a:p>
          <a:p>
            <a:pPr marL="1120738" lvl="1" indent="-457200">
              <a:buFont typeface="Wingdings" panose="05000000000000000000" pitchFamily="2" charset="2"/>
              <a:buChar char="§"/>
            </a:pPr>
            <a:r>
              <a:rPr lang="en-GB" sz="2600" dirty="0" smtClean="0">
                <a:solidFill>
                  <a:schemeClr val="tx1"/>
                </a:solidFill>
              </a:rPr>
              <a:t>even if not yet awarded</a:t>
            </a:r>
            <a:endParaRPr lang="en-GB" sz="2600" dirty="0"/>
          </a:p>
          <a:p>
            <a:pPr marL="1120738" lvl="1" indent="-457200">
              <a:buFont typeface="Wingdings" panose="05000000000000000000" pitchFamily="2" charset="2"/>
              <a:buChar char="§"/>
            </a:pPr>
            <a:r>
              <a:rPr lang="en-GB" sz="2600" dirty="0">
                <a:solidFill>
                  <a:srgbClr val="3399FF"/>
                </a:solidFill>
              </a:rPr>
              <a:t>e</a:t>
            </a:r>
            <a:r>
              <a:rPr lang="en-GB" sz="2600" dirty="0" smtClean="0">
                <a:solidFill>
                  <a:srgbClr val="3399FF"/>
                </a:solidFill>
              </a:rPr>
              <a:t>ven if only submitted at first stage</a:t>
            </a:r>
            <a:endParaRPr lang="en-GB" sz="26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  <a:hlinkClick r:id="rId3"/>
              </a:rPr>
              <a:t>HM Treasury statement </a:t>
            </a:r>
            <a:r>
              <a:rPr lang="en-GB" sz="2800" dirty="0" smtClean="0">
                <a:solidFill>
                  <a:schemeClr val="tx1"/>
                </a:solidFill>
              </a:rPr>
              <a:t>(2016) encouraging UK organisations to continue applying</a:t>
            </a:r>
          </a:p>
          <a:p>
            <a:pPr indent="0"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indent="0">
              <a:buNone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38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0500" y="215498"/>
            <a:ext cx="7091624" cy="5787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Evaluation bias </a:t>
            </a:r>
            <a:r>
              <a:rPr lang="en-GB" dirty="0"/>
              <a:t>in Horizon </a:t>
            </a:r>
            <a:r>
              <a:rPr lang="en-GB" dirty="0" smtClean="0"/>
              <a:t>2020? 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90500" y="794218"/>
            <a:ext cx="8518351" cy="640882"/>
          </a:xfrm>
        </p:spPr>
        <p:txBody>
          <a:bodyPr>
            <a:normAutofit/>
          </a:bodyPr>
          <a:lstStyle/>
          <a:p>
            <a:r>
              <a:rPr lang="en-GB" sz="1800" dirty="0"/>
              <a:t>Evaluators have been </a:t>
            </a:r>
            <a:r>
              <a:rPr lang="en-GB" sz="1800" dirty="0">
                <a:hlinkClick r:id="rId3"/>
              </a:rPr>
              <a:t>briefed</a:t>
            </a:r>
            <a:r>
              <a:rPr lang="en-GB" sz="1800" dirty="0"/>
              <a:t> not to judge proposals with UK participants any different than before </a:t>
            </a:r>
            <a:r>
              <a:rPr lang="en-GB" sz="1800" dirty="0" smtClean="0"/>
              <a:t>June </a:t>
            </a:r>
            <a:r>
              <a:rPr lang="en-GB" sz="1800" dirty="0"/>
              <a:t>2016: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3201" y="2448771"/>
            <a:ext cx="3527170" cy="240853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42900" y="4677301"/>
            <a:ext cx="8518351" cy="298736"/>
          </a:xfrm>
        </p:spPr>
        <p:txBody>
          <a:bodyPr>
            <a:normAutofit fontScale="70000" lnSpcReduction="20000"/>
          </a:bodyPr>
          <a:lstStyle/>
          <a:p>
            <a:r>
              <a:rPr lang="en-GB" sz="2300" dirty="0" smtClean="0"/>
              <a:t>Some evaluators are British!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15" y="1515337"/>
            <a:ext cx="7775428" cy="57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26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107" y="202291"/>
            <a:ext cx="7403124" cy="5787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Brexit resources and statements?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07107" y="916275"/>
            <a:ext cx="8628135" cy="3058566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err="1" smtClean="0">
                <a:solidFill>
                  <a:schemeClr val="tx1"/>
                </a:solidFill>
              </a:rPr>
              <a:t>UoY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  <a:hlinkClick r:id="rId3"/>
              </a:rPr>
              <a:t>Statement</a:t>
            </a:r>
            <a:r>
              <a:rPr lang="en-GB" sz="2800" dirty="0" smtClean="0">
                <a:solidFill>
                  <a:schemeClr val="tx1"/>
                </a:solidFill>
              </a:rPr>
              <a:t>: </a:t>
            </a:r>
            <a:r>
              <a:rPr lang="en-GB" sz="2800" dirty="0"/>
              <a:t>Post-Brexit statement about our participation in </a:t>
            </a:r>
            <a:r>
              <a:rPr lang="en-GB" sz="2800" dirty="0" smtClean="0"/>
              <a:t>H2020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11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  <a:hlinkClick r:id="rId4"/>
              </a:rPr>
              <a:t>UK-EU Joint Report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11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/>
              <a:t>T</a:t>
            </a:r>
            <a:r>
              <a:rPr lang="en-GB" sz="2800" dirty="0" smtClean="0"/>
              <a:t>he </a:t>
            </a:r>
            <a:r>
              <a:rPr lang="en-GB" sz="2800" dirty="0">
                <a:solidFill>
                  <a:schemeClr val="tx1"/>
                </a:solidFill>
              </a:rPr>
              <a:t>UK Government </a:t>
            </a:r>
            <a:r>
              <a:rPr lang="en-GB" sz="2800" dirty="0">
                <a:solidFill>
                  <a:schemeClr val="tx1"/>
                </a:solidFill>
                <a:hlinkClick r:id="rId5"/>
              </a:rPr>
              <a:t>Underwrite </a:t>
            </a:r>
            <a:r>
              <a:rPr lang="en-GB" sz="2800" dirty="0" smtClean="0">
                <a:solidFill>
                  <a:schemeClr val="tx1"/>
                </a:solidFill>
                <a:hlinkClick r:id="rId5"/>
              </a:rPr>
              <a:t>Guarantee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11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BEIS: </a:t>
            </a:r>
            <a:r>
              <a:rPr lang="en-GB" b="1" dirty="0" smtClean="0">
                <a:hlinkClick r:id="rId6"/>
              </a:rPr>
              <a:t>research@beis.gov.uk</a:t>
            </a:r>
            <a:r>
              <a:rPr lang="en-GB" dirty="0"/>
              <a:t> special inbox to report issues </a:t>
            </a:r>
            <a:r>
              <a:rPr lang="en-GB" dirty="0" smtClean="0"/>
              <a:t>available for UK and non UK participants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11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EC </a:t>
            </a:r>
            <a:r>
              <a:rPr lang="en-GB" sz="2900" dirty="0">
                <a:solidFill>
                  <a:schemeClr val="tx1"/>
                </a:solidFill>
              </a:rPr>
              <a:t>website on the </a:t>
            </a:r>
            <a:r>
              <a:rPr lang="en-GB" sz="2900" dirty="0">
                <a:solidFill>
                  <a:schemeClr val="tx1"/>
                </a:solidFill>
                <a:hlinkClick r:id="rId7"/>
              </a:rPr>
              <a:t>Taskforce on Article 50 </a:t>
            </a:r>
            <a:endParaRPr lang="en-GB" sz="29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13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  <a:hlinkClick r:id="rId8"/>
              </a:rPr>
              <a:t>RCUK</a:t>
            </a:r>
            <a:r>
              <a:rPr lang="en-GB" sz="2900" dirty="0">
                <a:solidFill>
                  <a:schemeClr val="tx1"/>
                </a:solidFill>
                <a:hlinkClick r:id="rId8"/>
              </a:rPr>
              <a:t> </a:t>
            </a:r>
            <a:r>
              <a:rPr lang="en-GB" sz="2900" dirty="0" smtClean="0">
                <a:solidFill>
                  <a:schemeClr val="tx1"/>
                </a:solidFill>
                <a:hlinkClick r:id="rId8"/>
              </a:rPr>
              <a:t>statement </a:t>
            </a:r>
            <a:r>
              <a:rPr lang="en-GB" sz="2900" dirty="0">
                <a:solidFill>
                  <a:schemeClr val="tx1"/>
                </a:solidFill>
              </a:rPr>
              <a:t>welcoming the UK Government’s commitment on Horizon 2020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13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UUK has a dedicated section on </a:t>
            </a:r>
            <a:r>
              <a:rPr lang="en-GB" sz="2800" dirty="0" smtClean="0">
                <a:solidFill>
                  <a:schemeClr val="tx1"/>
                </a:solidFill>
                <a:hlinkClick r:id="rId9"/>
              </a:rPr>
              <a:t>“</a:t>
            </a:r>
            <a:r>
              <a:rPr lang="en-GB" sz="2900" dirty="0" smtClean="0">
                <a:solidFill>
                  <a:schemeClr val="tx1"/>
                </a:solidFill>
                <a:hlinkClick r:id="rId9"/>
              </a:rPr>
              <a:t>Brexit </a:t>
            </a:r>
            <a:r>
              <a:rPr lang="en-GB" sz="2900" dirty="0">
                <a:solidFill>
                  <a:schemeClr val="tx1"/>
                </a:solidFill>
                <a:hlinkClick r:id="rId9"/>
              </a:rPr>
              <a:t>and UK </a:t>
            </a:r>
            <a:r>
              <a:rPr lang="en-GB" sz="2900" dirty="0" smtClean="0">
                <a:solidFill>
                  <a:schemeClr val="tx1"/>
                </a:solidFill>
                <a:hlinkClick r:id="rId9"/>
              </a:rPr>
              <a:t>universities”</a:t>
            </a:r>
            <a:endParaRPr lang="en-GB" sz="29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15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UKRO </a:t>
            </a:r>
            <a:r>
              <a:rPr lang="en-GB" sz="2800" dirty="0">
                <a:solidFill>
                  <a:schemeClr val="tx1"/>
                </a:solidFill>
                <a:hlinkClick r:id="rId10"/>
              </a:rPr>
              <a:t>B</a:t>
            </a:r>
            <a:r>
              <a:rPr lang="en-GB" sz="2800" dirty="0" smtClean="0">
                <a:solidFill>
                  <a:schemeClr val="tx1"/>
                </a:solidFill>
                <a:hlinkClick r:id="rId10"/>
              </a:rPr>
              <a:t>rexit FAQs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8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04267" y="4081455"/>
            <a:ext cx="6047796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EC Team @York Google+ updates</a:t>
            </a:r>
          </a:p>
          <a:p>
            <a:pPr marL="342900" indent="-342900"/>
            <a:r>
              <a:rPr lang="en-GB" dirty="0"/>
              <a:t>Google Community: </a:t>
            </a:r>
            <a:r>
              <a:rPr lang="en-GB" dirty="0" err="1"/>
              <a:t>UoY</a:t>
            </a:r>
            <a:r>
              <a:rPr lang="en-GB" dirty="0"/>
              <a:t> EU Research</a:t>
            </a:r>
          </a:p>
          <a:p>
            <a:pPr indent="0">
              <a:buNone/>
            </a:pPr>
            <a:r>
              <a:rPr lang="en-GB" dirty="0">
                <a:hlinkClick r:id="rId11"/>
              </a:rPr>
              <a:t>https://</a:t>
            </a:r>
            <a:r>
              <a:rPr lang="en-GB" dirty="0" smtClean="0">
                <a:hlinkClick r:id="rId11"/>
              </a:rPr>
              <a:t>plus.google.com/u/0/communities/105948861388317250688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7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006427"/>
            <a:ext cx="7513411" cy="33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07107" y="202291"/>
            <a:ext cx="6799335" cy="578720"/>
          </a:xfrm>
        </p:spPr>
        <p:txBody>
          <a:bodyPr>
            <a:normAutofit/>
          </a:bodyPr>
          <a:lstStyle/>
          <a:p>
            <a:r>
              <a:rPr lang="en-GB" sz="3000" dirty="0" smtClean="0"/>
              <a:t>Brexit updates from EC Team @York</a:t>
            </a:r>
            <a:endParaRPr lang="en-GB" sz="3000" dirty="0"/>
          </a:p>
        </p:txBody>
      </p:sp>
      <p:sp>
        <p:nvSpPr>
          <p:cNvPr id="7" name="Rectangle 6"/>
          <p:cNvSpPr/>
          <p:nvPr/>
        </p:nvSpPr>
        <p:spPr>
          <a:xfrm>
            <a:off x="4456423" y="2404061"/>
            <a:ext cx="2311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4456423" y="2404061"/>
            <a:ext cx="2311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8286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03"/>
          <p:cNvSpPr txBox="1"/>
          <p:nvPr/>
        </p:nvSpPr>
        <p:spPr>
          <a:xfrm>
            <a:off x="23747" y="55605"/>
            <a:ext cx="7463643" cy="816265"/>
          </a:xfrm>
          <a:prstGeom prst="rect">
            <a:avLst/>
          </a:prstGeom>
          <a:noFill/>
          <a:ln>
            <a:noFill/>
          </a:ln>
        </p:spPr>
        <p:txBody>
          <a:bodyPr lIns="130000" tIns="65000" rIns="130000" bIns="65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-US" sz="30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UoY</a:t>
            </a:r>
            <a:r>
              <a:rPr lang="en-US" sz="30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0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EC latest success stories &amp; messages</a:t>
            </a:r>
            <a:endParaRPr lang="en-US" sz="30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0188" y="925911"/>
            <a:ext cx="9002248" cy="1769798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1400" dirty="0" smtClean="0">
                <a:solidFill>
                  <a:schemeClr val="tx1"/>
                </a:solidFill>
              </a:rPr>
              <a:t>21.8% success rate in IF 2017 (awarded Jan 2018)</a:t>
            </a:r>
          </a:p>
          <a:p>
            <a:pPr marL="1120738" lvl="1" indent="-457200">
              <a:buFont typeface="Wingdings" panose="05000000000000000000" pitchFamily="2" charset="2"/>
              <a:buChar char="§"/>
            </a:pPr>
            <a:r>
              <a:rPr lang="en-GB" sz="1400" dirty="0" smtClean="0"/>
              <a:t>UK success rate 15.3% and EC average success rate 13.4%</a:t>
            </a:r>
          </a:p>
          <a:p>
            <a:pPr marL="1120738" lvl="1" indent="-457200">
              <a:buFont typeface="Wingdings" panose="05000000000000000000" pitchFamily="2" charset="2"/>
              <a:buChar char="§"/>
            </a:pPr>
            <a:r>
              <a:rPr lang="en-GB" sz="1400" dirty="0" smtClean="0">
                <a:solidFill>
                  <a:srgbClr val="3399FF"/>
                </a:solidFill>
              </a:rPr>
              <a:t>Call in Sept 2018 has increased budget from 248M€ to 273M€</a:t>
            </a:r>
          </a:p>
          <a:p>
            <a:pPr marL="1120738" lvl="1" indent="-457200">
              <a:buFont typeface="Wingdings" panose="05000000000000000000" pitchFamily="2" charset="2"/>
              <a:buChar char="§"/>
            </a:pPr>
            <a:endParaRPr lang="en-GB" sz="800" dirty="0" smtClean="0">
              <a:solidFill>
                <a:srgbClr val="3399FF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1400" dirty="0" smtClean="0"/>
              <a:t>Record submission level to ITN 2018 call with 37 proposals (8 as coordinator)</a:t>
            </a:r>
          </a:p>
          <a:p>
            <a:pPr marL="1120738" lvl="1" indent="-457200">
              <a:buFont typeface="Wingdings" panose="05000000000000000000" pitchFamily="2" charset="2"/>
              <a:buChar char="§"/>
            </a:pPr>
            <a:r>
              <a:rPr lang="en-GB" sz="1400" dirty="0" smtClean="0"/>
              <a:t>Evidence of inclusion in consortia</a:t>
            </a:r>
          </a:p>
          <a:p>
            <a:pPr marL="1120738" lvl="1" indent="-457200">
              <a:buFont typeface="Wingdings" panose="05000000000000000000" pitchFamily="2" charset="2"/>
              <a:buChar char="§"/>
            </a:pPr>
            <a:r>
              <a:rPr lang="en-GB" sz="1400" dirty="0" smtClean="0">
                <a:solidFill>
                  <a:srgbClr val="3399FF"/>
                </a:solidFill>
              </a:rPr>
              <a:t>Call in Jan 2019 has increased budget from 442M€ to 470M€</a:t>
            </a:r>
          </a:p>
          <a:p>
            <a:pPr marL="1120738" lvl="1" indent="-457200">
              <a:buFont typeface="Wingdings" panose="05000000000000000000" pitchFamily="2" charset="2"/>
              <a:buChar char="§"/>
            </a:pPr>
            <a:endParaRPr lang="en-GB" sz="800" dirty="0" smtClean="0">
              <a:solidFill>
                <a:srgbClr val="3399FF"/>
              </a:solidFill>
            </a:endParaRPr>
          </a:p>
          <a:p>
            <a:pPr indent="0">
              <a:buNone/>
            </a:pP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23938" y="2873378"/>
            <a:ext cx="9002248" cy="2090432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342900" indent="-342900"/>
            <a:r>
              <a:rPr lang="en-GB" sz="1400" dirty="0" smtClean="0"/>
              <a:t>Under current agreement to participate until end of H2020 we are still eligible for (number of calls) </a:t>
            </a:r>
          </a:p>
          <a:p>
            <a:pPr indent="0">
              <a:buNone/>
            </a:pPr>
            <a:r>
              <a:rPr lang="en-GB" sz="1400" dirty="0"/>
              <a:t> </a:t>
            </a:r>
            <a:r>
              <a:rPr lang="en-GB" sz="1400" dirty="0" smtClean="0"/>
              <a:t>        </a:t>
            </a:r>
            <a:r>
              <a:rPr lang="en-GB" sz="1400" dirty="0" smtClean="0">
                <a:solidFill>
                  <a:srgbClr val="3399FF"/>
                </a:solidFill>
              </a:rPr>
              <a:t>ERC-St (2), ERC-Co (2), ERC-Ad (3), ITN (2), IF (</a:t>
            </a:r>
            <a:r>
              <a:rPr lang="en-GB" sz="1400" dirty="0">
                <a:solidFill>
                  <a:srgbClr val="3399FF"/>
                </a:solidFill>
              </a:rPr>
              <a:t>3</a:t>
            </a:r>
            <a:r>
              <a:rPr lang="en-GB" sz="1400" dirty="0" smtClean="0">
                <a:solidFill>
                  <a:srgbClr val="3399FF"/>
                </a:solidFill>
              </a:rPr>
              <a:t>)</a:t>
            </a:r>
          </a:p>
          <a:p>
            <a:pPr indent="0">
              <a:buNone/>
            </a:pPr>
            <a:endParaRPr lang="en-GB" sz="800" dirty="0" smtClean="0">
              <a:solidFill>
                <a:srgbClr val="3399FF"/>
              </a:solidFill>
            </a:endParaRPr>
          </a:p>
          <a:p>
            <a:pPr marL="285750" indent="-285750"/>
            <a:r>
              <a:rPr lang="en-GB" sz="1400" dirty="0" smtClean="0">
                <a:solidFill>
                  <a:srgbClr val="3399FF"/>
                </a:solidFill>
              </a:rPr>
              <a:t>H2020 WP (2018-2020) budget €30 billion. Priorities: </a:t>
            </a:r>
          </a:p>
          <a:p>
            <a:pPr lvl="1" indent="0">
              <a:buNone/>
            </a:pPr>
            <a:r>
              <a:rPr lang="en-GB" sz="1400" dirty="0"/>
              <a:t>- A low-carbon, climate resilient future: €3.3 billion;</a:t>
            </a:r>
            <a:br>
              <a:rPr lang="en-GB" sz="1400" dirty="0"/>
            </a:br>
            <a:r>
              <a:rPr lang="en-GB" sz="1400" dirty="0"/>
              <a:t>- Circular Economy: €1 billion;</a:t>
            </a:r>
            <a:br>
              <a:rPr lang="en-GB" sz="1400" dirty="0"/>
            </a:br>
            <a:r>
              <a:rPr lang="en-GB" sz="1400" dirty="0"/>
              <a:t>- Digitising and transforming European industry and services: €1.7 billion;</a:t>
            </a:r>
            <a:br>
              <a:rPr lang="en-GB" sz="1400" dirty="0"/>
            </a:br>
            <a:r>
              <a:rPr lang="en-GB" sz="1400" dirty="0"/>
              <a:t>- Security Union: €1 billion; </a:t>
            </a:r>
            <a:br>
              <a:rPr lang="en-GB" sz="1400" dirty="0"/>
            </a:br>
            <a:r>
              <a:rPr lang="en-GB" sz="1400" dirty="0"/>
              <a:t>- Migration: €200 million</a:t>
            </a:r>
            <a:r>
              <a:rPr lang="en-GB" sz="1400" dirty="0" smtClean="0"/>
              <a:t>.</a:t>
            </a:r>
            <a:endParaRPr lang="en-GB" sz="1400" dirty="0" smtClean="0">
              <a:solidFill>
                <a:schemeClr val="tx1"/>
              </a:solidFill>
            </a:endParaRPr>
          </a:p>
          <a:p>
            <a:pPr indent="0">
              <a:buNone/>
            </a:pP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900" dirty="0"/>
              <a:t>Thank you- Questions?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/>
              <a:t/>
            </a:r>
            <a:br>
              <a:rPr lang="en-GB" sz="2700" dirty="0"/>
            </a:b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37406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y-powerpoint-widescreen">
  <a:themeElements>
    <a:clrScheme name="University of York Colour Palette">
      <a:dk1>
        <a:srgbClr val="25303B"/>
      </a:dk1>
      <a:lt1>
        <a:srgbClr val="FFFFFF"/>
      </a:lt1>
      <a:dk2>
        <a:srgbClr val="E3E6E5"/>
      </a:dk2>
      <a:lt2>
        <a:srgbClr val="00627D"/>
      </a:lt2>
      <a:accent1>
        <a:srgbClr val="5AB031"/>
      </a:accent1>
      <a:accent2>
        <a:srgbClr val="9067A9"/>
      </a:accent2>
      <a:accent3>
        <a:srgbClr val="E2388C"/>
      </a:accent3>
      <a:accent4>
        <a:srgbClr val="E62A32"/>
      </a:accent4>
      <a:accent5>
        <a:srgbClr val="F18626"/>
      </a:accent5>
      <a:accent6>
        <a:srgbClr val="00ABAA"/>
      </a:accent6>
      <a:hlink>
        <a:srgbClr val="0096D6"/>
      </a:hlink>
      <a:folHlink>
        <a:srgbClr val="E238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N presentation MVM  311016" id="{83C924F0-677A-4367-B378-1D2A1C94854A}" vid="{3A6719CD-CE31-4A4D-B1D5-5C55B87CDD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</TotalTime>
  <Words>726</Words>
  <Application>Microsoft Office PowerPoint</Application>
  <PresentationFormat>Custom</PresentationFormat>
  <Paragraphs>107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Wingdings</vt:lpstr>
      <vt:lpstr>uoy-powerpoint-widescreen</vt:lpstr>
      <vt:lpstr>EU Funding:  Brexit myths vs. reality </vt:lpstr>
      <vt:lpstr>PowerPoint Presentation</vt:lpstr>
      <vt:lpstr>Does Brexit mean no EU funding?</vt:lpstr>
      <vt:lpstr>UK Gov Underwrite Guarantee</vt:lpstr>
      <vt:lpstr>Evaluation bias in Horizon 2020? </vt:lpstr>
      <vt:lpstr>Brexit resources and statements?</vt:lpstr>
      <vt:lpstr>Brexit updates from EC Team @York</vt:lpstr>
      <vt:lpstr>PowerPoint Presentation</vt:lpstr>
      <vt:lpstr>Thank you- Questions?    </vt:lpstr>
    </vt:vector>
  </TitlesOfParts>
  <Company>The 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Marianna Ventouratou</dc:creator>
  <cp:lastModifiedBy>Liz Smith</cp:lastModifiedBy>
  <cp:revision>94</cp:revision>
  <cp:lastPrinted>2017-02-02T12:21:16Z</cp:lastPrinted>
  <dcterms:created xsi:type="dcterms:W3CDTF">2017-01-22T21:25:55Z</dcterms:created>
  <dcterms:modified xsi:type="dcterms:W3CDTF">2018-05-21T12:37:15Z</dcterms:modified>
</cp:coreProperties>
</file>